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 id="269" r:id="rId11"/>
    <p:sldId id="266" r:id="rId12"/>
    <p:sldId id="267" r:id="rId13"/>
    <p:sldId id="268" r:id="rId14"/>
    <p:sldId id="270" r:id="rId15"/>
    <p:sldId id="271" r:id="rId16"/>
    <p:sldId id="273" r:id="rId17"/>
    <p:sldId id="272" r:id="rId18"/>
    <p:sldId id="276" r:id="rId19"/>
    <p:sldId id="275" r:id="rId20"/>
    <p:sldId id="27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7" d="100"/>
          <a:sy n="77" d="100"/>
        </p:scale>
        <p:origin x="432"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5ECAAC6-1603-4A51-8150-97D8712C3F29}"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5CF9E6-04D0-449A-B552-066B66970BE0}" type="slidenum">
              <a:rPr lang="en-US" smtClean="0"/>
              <a:t>‹#›</a:t>
            </a:fld>
            <a:endParaRPr lang="en-US"/>
          </a:p>
        </p:txBody>
      </p:sp>
    </p:spTree>
    <p:extLst>
      <p:ext uri="{BB962C8B-B14F-4D97-AF65-F5344CB8AC3E}">
        <p14:creationId xmlns:p14="http://schemas.microsoft.com/office/powerpoint/2010/main" val="2567133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ECAAC6-1603-4A51-8150-97D8712C3F29}"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5CF9E6-04D0-449A-B552-066B66970BE0}" type="slidenum">
              <a:rPr lang="en-US" smtClean="0"/>
              <a:t>‹#›</a:t>
            </a:fld>
            <a:endParaRPr lang="en-US"/>
          </a:p>
        </p:txBody>
      </p:sp>
    </p:spTree>
    <p:extLst>
      <p:ext uri="{BB962C8B-B14F-4D97-AF65-F5344CB8AC3E}">
        <p14:creationId xmlns:p14="http://schemas.microsoft.com/office/powerpoint/2010/main" val="573786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ECAAC6-1603-4A51-8150-97D8712C3F29}"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5CF9E6-04D0-449A-B552-066B66970BE0}" type="slidenum">
              <a:rPr lang="en-US" smtClean="0"/>
              <a:t>‹#›</a:t>
            </a:fld>
            <a:endParaRPr lang="en-US"/>
          </a:p>
        </p:txBody>
      </p:sp>
    </p:spTree>
    <p:extLst>
      <p:ext uri="{BB962C8B-B14F-4D97-AF65-F5344CB8AC3E}">
        <p14:creationId xmlns:p14="http://schemas.microsoft.com/office/powerpoint/2010/main" val="1424948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ECAAC6-1603-4A51-8150-97D8712C3F29}"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5CF9E6-04D0-449A-B552-066B66970BE0}" type="slidenum">
              <a:rPr lang="en-US" smtClean="0"/>
              <a:t>‹#›</a:t>
            </a:fld>
            <a:endParaRPr lang="en-US"/>
          </a:p>
        </p:txBody>
      </p:sp>
    </p:spTree>
    <p:extLst>
      <p:ext uri="{BB962C8B-B14F-4D97-AF65-F5344CB8AC3E}">
        <p14:creationId xmlns:p14="http://schemas.microsoft.com/office/powerpoint/2010/main" val="3228030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ECAAC6-1603-4A51-8150-97D8712C3F29}"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5CF9E6-04D0-449A-B552-066B66970BE0}" type="slidenum">
              <a:rPr lang="en-US" smtClean="0"/>
              <a:t>‹#›</a:t>
            </a:fld>
            <a:endParaRPr lang="en-US"/>
          </a:p>
        </p:txBody>
      </p:sp>
    </p:spTree>
    <p:extLst>
      <p:ext uri="{BB962C8B-B14F-4D97-AF65-F5344CB8AC3E}">
        <p14:creationId xmlns:p14="http://schemas.microsoft.com/office/powerpoint/2010/main" val="4113743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5ECAAC6-1603-4A51-8150-97D8712C3F29}" type="datetimeFigureOut">
              <a:rPr lang="en-US" smtClean="0"/>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5CF9E6-04D0-449A-B552-066B66970BE0}" type="slidenum">
              <a:rPr lang="en-US" smtClean="0"/>
              <a:t>‹#›</a:t>
            </a:fld>
            <a:endParaRPr lang="en-US"/>
          </a:p>
        </p:txBody>
      </p:sp>
    </p:spTree>
    <p:extLst>
      <p:ext uri="{BB962C8B-B14F-4D97-AF65-F5344CB8AC3E}">
        <p14:creationId xmlns:p14="http://schemas.microsoft.com/office/powerpoint/2010/main" val="2038481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5ECAAC6-1603-4A51-8150-97D8712C3F29}" type="datetimeFigureOut">
              <a:rPr lang="en-US" smtClean="0"/>
              <a:t>4/20/2020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5CF9E6-04D0-449A-B552-066B66970BE0}" type="slidenum">
              <a:rPr lang="en-US" smtClean="0"/>
              <a:t>‹#›</a:t>
            </a:fld>
            <a:endParaRPr lang="en-US"/>
          </a:p>
        </p:txBody>
      </p:sp>
    </p:spTree>
    <p:extLst>
      <p:ext uri="{BB962C8B-B14F-4D97-AF65-F5344CB8AC3E}">
        <p14:creationId xmlns:p14="http://schemas.microsoft.com/office/powerpoint/2010/main" val="1157324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5ECAAC6-1603-4A51-8150-97D8712C3F29}" type="datetimeFigureOut">
              <a:rPr lang="en-US" smtClean="0"/>
              <a:t>4/20/2020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5CF9E6-04D0-449A-B552-066B66970BE0}" type="slidenum">
              <a:rPr lang="en-US" smtClean="0"/>
              <a:t>‹#›</a:t>
            </a:fld>
            <a:endParaRPr lang="en-US"/>
          </a:p>
        </p:txBody>
      </p:sp>
    </p:spTree>
    <p:extLst>
      <p:ext uri="{BB962C8B-B14F-4D97-AF65-F5344CB8AC3E}">
        <p14:creationId xmlns:p14="http://schemas.microsoft.com/office/powerpoint/2010/main" val="621879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ECAAC6-1603-4A51-8150-97D8712C3F29}" type="datetimeFigureOut">
              <a:rPr lang="en-US" smtClean="0"/>
              <a:t>4/20/2020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5CF9E6-04D0-449A-B552-066B66970BE0}" type="slidenum">
              <a:rPr lang="en-US" smtClean="0"/>
              <a:t>‹#›</a:t>
            </a:fld>
            <a:endParaRPr lang="en-US"/>
          </a:p>
        </p:txBody>
      </p:sp>
    </p:spTree>
    <p:extLst>
      <p:ext uri="{BB962C8B-B14F-4D97-AF65-F5344CB8AC3E}">
        <p14:creationId xmlns:p14="http://schemas.microsoft.com/office/powerpoint/2010/main" val="3957204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ECAAC6-1603-4A51-8150-97D8712C3F29}" type="datetimeFigureOut">
              <a:rPr lang="en-US" smtClean="0"/>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5CF9E6-04D0-449A-B552-066B66970BE0}" type="slidenum">
              <a:rPr lang="en-US" smtClean="0"/>
              <a:t>‹#›</a:t>
            </a:fld>
            <a:endParaRPr lang="en-US"/>
          </a:p>
        </p:txBody>
      </p:sp>
    </p:spTree>
    <p:extLst>
      <p:ext uri="{BB962C8B-B14F-4D97-AF65-F5344CB8AC3E}">
        <p14:creationId xmlns:p14="http://schemas.microsoft.com/office/powerpoint/2010/main" val="1057561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ECAAC6-1603-4A51-8150-97D8712C3F29}" type="datetimeFigureOut">
              <a:rPr lang="en-US" smtClean="0"/>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5CF9E6-04D0-449A-B552-066B66970BE0}" type="slidenum">
              <a:rPr lang="en-US" smtClean="0"/>
              <a:t>‹#›</a:t>
            </a:fld>
            <a:endParaRPr lang="en-US"/>
          </a:p>
        </p:txBody>
      </p:sp>
    </p:spTree>
    <p:extLst>
      <p:ext uri="{BB962C8B-B14F-4D97-AF65-F5344CB8AC3E}">
        <p14:creationId xmlns:p14="http://schemas.microsoft.com/office/powerpoint/2010/main" val="2802415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ECAAC6-1603-4A51-8150-97D8712C3F29}" type="datetimeFigureOut">
              <a:rPr lang="en-US" smtClean="0"/>
              <a:t>4/20/2020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5CF9E6-04D0-449A-B552-066B66970BE0}" type="slidenum">
              <a:rPr lang="en-US" smtClean="0"/>
              <a:t>‹#›</a:t>
            </a:fld>
            <a:endParaRPr lang="en-US"/>
          </a:p>
        </p:txBody>
      </p:sp>
    </p:spTree>
    <p:extLst>
      <p:ext uri="{BB962C8B-B14F-4D97-AF65-F5344CB8AC3E}">
        <p14:creationId xmlns:p14="http://schemas.microsoft.com/office/powerpoint/2010/main" val="36776953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Soil and Foundation Engineering </a:t>
            </a:r>
            <a:endParaRPr lang="en-US" dirty="0"/>
          </a:p>
        </p:txBody>
      </p:sp>
      <p:sp>
        <p:nvSpPr>
          <p:cNvPr id="3" name="Subtitle 2"/>
          <p:cNvSpPr>
            <a:spLocks noGrp="1"/>
          </p:cNvSpPr>
          <p:nvPr>
            <p:ph type="subTitle" idx="1"/>
          </p:nvPr>
        </p:nvSpPr>
        <p:spPr>
          <a:xfrm>
            <a:off x="1524000" y="3602038"/>
            <a:ext cx="9144000" cy="601472"/>
          </a:xfrm>
        </p:spPr>
        <p:txBody>
          <a:bodyPr/>
          <a:lstStyle/>
          <a:p>
            <a:r>
              <a:rPr lang="en-US" dirty="0" smtClean="0"/>
              <a:t>Unit 1 - Unit 3</a:t>
            </a:r>
            <a:endParaRPr lang="en-US" dirty="0"/>
          </a:p>
        </p:txBody>
      </p:sp>
    </p:spTree>
    <p:extLst>
      <p:ext uri="{BB962C8B-B14F-4D97-AF65-F5344CB8AC3E}">
        <p14:creationId xmlns:p14="http://schemas.microsoft.com/office/powerpoint/2010/main" val="36610155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Relationships between Properties</a:t>
            </a:r>
            <a:endParaRPr lang="en-US" dirty="0"/>
          </a:p>
        </p:txBody>
      </p:sp>
      <p:pic>
        <p:nvPicPr>
          <p:cNvPr id="4" name="Content Placeholder 3"/>
          <p:cNvPicPr>
            <a:picLocks noGrp="1" noChangeAspect="1"/>
          </p:cNvPicPr>
          <p:nvPr>
            <p:ph idx="1"/>
          </p:nvPr>
        </p:nvPicPr>
        <p:blipFill rotWithShape="1">
          <a:blip r:embed="rId2"/>
          <a:srcRect l="37891" t="42729" r="37774" b="12420"/>
          <a:stretch/>
        </p:blipFill>
        <p:spPr>
          <a:xfrm>
            <a:off x="1528550" y="1937981"/>
            <a:ext cx="8939284" cy="4203511"/>
          </a:xfrm>
          <a:prstGeom prst="rect">
            <a:avLst/>
          </a:prstGeom>
        </p:spPr>
      </p:pic>
    </p:spTree>
    <p:extLst>
      <p:ext uri="{BB962C8B-B14F-4D97-AF65-F5344CB8AC3E}">
        <p14:creationId xmlns:p14="http://schemas.microsoft.com/office/powerpoint/2010/main" val="4677376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Soil Classifications </a:t>
            </a:r>
            <a:endParaRPr lang="en-US" dirty="0"/>
          </a:p>
        </p:txBody>
      </p:sp>
      <p:sp>
        <p:nvSpPr>
          <p:cNvPr id="3" name="Content Placeholder 2"/>
          <p:cNvSpPr>
            <a:spLocks noGrp="1"/>
          </p:cNvSpPr>
          <p:nvPr>
            <p:ph idx="1"/>
          </p:nvPr>
        </p:nvSpPr>
        <p:spPr/>
        <p:txBody>
          <a:bodyPr/>
          <a:lstStyle/>
          <a:p>
            <a:r>
              <a:rPr lang="en-GB" dirty="0" smtClean="0"/>
              <a:t>The </a:t>
            </a:r>
            <a:r>
              <a:rPr lang="en-GB" dirty="0"/>
              <a:t>relevant criteria for classifying soils are the </a:t>
            </a:r>
            <a:r>
              <a:rPr lang="en-GB" b="1" i="1" dirty="0"/>
              <a:t>size distribution </a:t>
            </a:r>
            <a:r>
              <a:rPr lang="en-GB" dirty="0"/>
              <a:t>of particles and the </a:t>
            </a:r>
            <a:r>
              <a:rPr lang="en-GB" b="1" i="1" dirty="0"/>
              <a:t>plasticity</a:t>
            </a:r>
            <a:r>
              <a:rPr lang="en-GB" dirty="0"/>
              <a:t> of the soil.</a:t>
            </a:r>
            <a:endParaRPr lang="en-US" dirty="0"/>
          </a:p>
        </p:txBody>
      </p:sp>
    </p:spTree>
    <p:extLst>
      <p:ext uri="{BB962C8B-B14F-4D97-AF65-F5344CB8AC3E}">
        <p14:creationId xmlns:p14="http://schemas.microsoft.com/office/powerpoint/2010/main" val="710008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Particle Size Distribution</a:t>
            </a:r>
            <a:endParaRPr lang="en-US" dirty="0"/>
          </a:p>
        </p:txBody>
      </p:sp>
      <p:sp>
        <p:nvSpPr>
          <p:cNvPr id="3" name="Content Placeholder 2"/>
          <p:cNvSpPr>
            <a:spLocks noGrp="1"/>
          </p:cNvSpPr>
          <p:nvPr>
            <p:ph idx="1"/>
          </p:nvPr>
        </p:nvSpPr>
        <p:spPr>
          <a:xfrm>
            <a:off x="838200" y="1255594"/>
            <a:ext cx="10515600" cy="4921369"/>
          </a:xfrm>
        </p:spPr>
        <p:txBody>
          <a:bodyPr>
            <a:normAutofit fontScale="25000" lnSpcReduction="20000"/>
          </a:bodyPr>
          <a:lstStyle/>
          <a:p>
            <a:pPr marL="0" indent="0">
              <a:buNone/>
            </a:pPr>
            <a:r>
              <a:rPr lang="en-GB" sz="7600" b="1" dirty="0" smtClean="0"/>
              <a:t>The particle size distribution of soils can be conducted in following manner </a:t>
            </a:r>
          </a:p>
          <a:p>
            <a:r>
              <a:rPr lang="en-GB" sz="7600" b="1" dirty="0" smtClean="0"/>
              <a:t>Wet </a:t>
            </a:r>
            <a:r>
              <a:rPr lang="en-GB" sz="7600" b="1" dirty="0"/>
              <a:t>sieving </a:t>
            </a:r>
            <a:r>
              <a:rPr lang="en-GB" sz="7600" dirty="0"/>
              <a:t>is carried out for separating fine grains from coarse grains by washing the soil specimen on a 75 micron sieve mesh.</a:t>
            </a:r>
          </a:p>
          <a:p>
            <a:r>
              <a:rPr lang="en-GB" sz="7600" b="1" dirty="0"/>
              <a:t>Dry sieve analysis</a:t>
            </a:r>
            <a:r>
              <a:rPr lang="en-GB" sz="7600" dirty="0"/>
              <a:t> is carried out on particles coarser than 75 micron. Samples (with fines removed) are dried and shaken through a set of sieves of descending size. The weight retained in each sieve is measured. The cumulative percentage quantities finer than the sieve sizes (passing each given sieve size) are then </a:t>
            </a:r>
            <a:r>
              <a:rPr lang="en-GB" sz="7600" dirty="0" smtClean="0"/>
              <a:t>determined.</a:t>
            </a:r>
          </a:p>
          <a:p>
            <a:pPr marL="0" indent="0">
              <a:buNone/>
            </a:pPr>
            <a:r>
              <a:rPr lang="en-GB" sz="7600" dirty="0"/>
              <a:t>	</a:t>
            </a:r>
            <a:r>
              <a:rPr lang="en-GB" sz="7600" dirty="0" smtClean="0"/>
              <a:t>The </a:t>
            </a:r>
            <a:r>
              <a:rPr lang="en-GB" sz="7600" dirty="0"/>
              <a:t>resulting data is presented as a distribution curve with </a:t>
            </a:r>
            <a:r>
              <a:rPr lang="en-GB" sz="7600" b="1" dirty="0"/>
              <a:t>grain size </a:t>
            </a:r>
            <a:r>
              <a:rPr lang="en-GB" sz="7600" dirty="0"/>
              <a:t>along x-axis (log scale) and </a:t>
            </a:r>
            <a:r>
              <a:rPr lang="en-GB" sz="7600" b="1" dirty="0"/>
              <a:t>percentage passing</a:t>
            </a:r>
            <a:r>
              <a:rPr lang="en-GB" sz="7600" dirty="0"/>
              <a:t> along </a:t>
            </a:r>
            <a:r>
              <a:rPr lang="en-GB" sz="7600" dirty="0" smtClean="0"/>
              <a:t>y-axis </a:t>
            </a:r>
            <a:r>
              <a:rPr lang="en-GB" sz="7600" dirty="0"/>
              <a:t>(arithmetic scale).</a:t>
            </a:r>
          </a:p>
          <a:p>
            <a:r>
              <a:rPr lang="en-GB" sz="7600" b="1" dirty="0"/>
              <a:t>Sedimentation analysis </a:t>
            </a:r>
            <a:r>
              <a:rPr lang="en-GB" sz="7600" dirty="0"/>
              <a:t>is used only for the soil fraction finer than 75 microns. Soil particles are allowed to settle from a suspension. The decreasing density of the suspension is measured at various time intervals. The procedure is based on the principle that in a suspension, the terminal velocity of a spherical particle is governed by the diameter of the particle and the properties of the suspension.</a:t>
            </a:r>
          </a:p>
          <a:p>
            <a:pPr marL="0" indent="0">
              <a:buNone/>
            </a:pPr>
            <a:r>
              <a:rPr lang="en-GB" sz="7600" dirty="0" smtClean="0"/>
              <a:t>	In </a:t>
            </a:r>
            <a:r>
              <a:rPr lang="en-GB" sz="7600" dirty="0"/>
              <a:t>this method, the soil is placed as a suspension in a jar filled with distilled water to which a deflocculating agent is added. The soil particles are then allowed to settle down. The concentration of particles remaining in the suspension at a particular level can be determined by using a hydrometer. Specific gravity readings of the solution at that same level at different time intervals provide information about the size of particles that have settled down and the mass of soil remaining in solution.</a:t>
            </a:r>
          </a:p>
          <a:p>
            <a:r>
              <a:rPr lang="en-GB" sz="7600" dirty="0"/>
              <a:t>The results are then plotted between </a:t>
            </a:r>
            <a:r>
              <a:rPr lang="en-GB" sz="7600" b="1" dirty="0"/>
              <a:t>% finer (passing) </a:t>
            </a:r>
            <a:r>
              <a:rPr lang="en-GB" sz="7600" dirty="0"/>
              <a:t>and </a:t>
            </a:r>
            <a:r>
              <a:rPr lang="en-GB" sz="7600" b="1" dirty="0"/>
              <a:t>log size</a:t>
            </a:r>
            <a:r>
              <a:rPr lang="en-GB" sz="7600" dirty="0"/>
              <a:t>.</a:t>
            </a:r>
            <a:br>
              <a:rPr lang="en-GB" sz="7600" dirty="0"/>
            </a:br>
            <a:endParaRPr lang="en-GB" sz="7600" dirty="0"/>
          </a:p>
          <a:p>
            <a:endParaRPr lang="en-US" dirty="0"/>
          </a:p>
        </p:txBody>
      </p:sp>
    </p:spTree>
    <p:extLst>
      <p:ext uri="{BB962C8B-B14F-4D97-AF65-F5344CB8AC3E}">
        <p14:creationId xmlns:p14="http://schemas.microsoft.com/office/powerpoint/2010/main" val="29777766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Grain-Size Distribution Curve</a:t>
            </a:r>
            <a:endParaRPr lang="en-US" dirty="0"/>
          </a:p>
        </p:txBody>
      </p:sp>
      <p:sp>
        <p:nvSpPr>
          <p:cNvPr id="3" name="Content Placeholder 2"/>
          <p:cNvSpPr>
            <a:spLocks noGrp="1"/>
          </p:cNvSpPr>
          <p:nvPr>
            <p:ph idx="1"/>
          </p:nvPr>
        </p:nvSpPr>
        <p:spPr/>
        <p:txBody>
          <a:bodyPr/>
          <a:lstStyle/>
          <a:p>
            <a:r>
              <a:rPr lang="en-GB" dirty="0" smtClean="0"/>
              <a:t>Size </a:t>
            </a:r>
            <a:r>
              <a:rPr lang="en-GB" dirty="0"/>
              <a:t>distribution curves, as obtained from coarse and fine grained portions, can be combined to form one complete </a:t>
            </a:r>
            <a:r>
              <a:rPr lang="en-GB" b="1" dirty="0"/>
              <a:t>grain-size distribution curve</a:t>
            </a:r>
            <a:r>
              <a:rPr lang="en-GB" dirty="0"/>
              <a:t> </a:t>
            </a:r>
            <a:r>
              <a:rPr lang="en-GB" dirty="0" smtClean="0"/>
              <a:t>.</a:t>
            </a:r>
          </a:p>
          <a:p>
            <a:endParaRPr lang="en-US" dirty="0"/>
          </a:p>
        </p:txBody>
      </p:sp>
      <p:pic>
        <p:nvPicPr>
          <p:cNvPr id="4" name="Picture 3"/>
          <p:cNvPicPr>
            <a:picLocks noChangeAspect="1"/>
          </p:cNvPicPr>
          <p:nvPr/>
        </p:nvPicPr>
        <p:blipFill rotWithShape="1">
          <a:blip r:embed="rId2"/>
          <a:srcRect l="38812" t="30087" r="40420" b="49860"/>
          <a:stretch/>
        </p:blipFill>
        <p:spPr>
          <a:xfrm>
            <a:off x="1692322" y="3267821"/>
            <a:ext cx="7547212" cy="2655307"/>
          </a:xfrm>
          <a:prstGeom prst="rect">
            <a:avLst/>
          </a:prstGeom>
        </p:spPr>
      </p:pic>
    </p:spTree>
    <p:extLst>
      <p:ext uri="{BB962C8B-B14F-4D97-AF65-F5344CB8AC3E}">
        <p14:creationId xmlns:p14="http://schemas.microsoft.com/office/powerpoint/2010/main" val="11507973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Grading Characteristics</a:t>
            </a:r>
            <a:endParaRPr lang="en-US" dirty="0"/>
          </a:p>
        </p:txBody>
      </p:sp>
      <p:sp>
        <p:nvSpPr>
          <p:cNvPr id="3" name="Content Placeholder 2"/>
          <p:cNvSpPr>
            <a:spLocks noGrp="1"/>
          </p:cNvSpPr>
          <p:nvPr>
            <p:ph idx="1"/>
          </p:nvPr>
        </p:nvSpPr>
        <p:spPr/>
        <p:txBody>
          <a:bodyPr/>
          <a:lstStyle/>
          <a:p>
            <a:r>
              <a:rPr lang="en-GB" dirty="0"/>
              <a:t>D</a:t>
            </a:r>
            <a:r>
              <a:rPr lang="en-GB" baseline="-25000" dirty="0"/>
              <a:t>60</a:t>
            </a:r>
            <a:r>
              <a:rPr lang="en-GB" dirty="0"/>
              <a:t> = size at 60% finer by </a:t>
            </a:r>
            <a:r>
              <a:rPr lang="en-GB" dirty="0" smtClean="0"/>
              <a:t>weight		</a:t>
            </a:r>
            <a:r>
              <a:rPr lang="en-GB" dirty="0" smtClean="0"/>
              <a:t>all should be taken form</a:t>
            </a:r>
            <a:r>
              <a:rPr lang="en-GB" dirty="0"/>
              <a:t/>
            </a:r>
            <a:br>
              <a:rPr lang="en-GB" dirty="0"/>
            </a:br>
            <a:r>
              <a:rPr lang="en-GB" dirty="0"/>
              <a:t>D</a:t>
            </a:r>
            <a:r>
              <a:rPr lang="en-GB" baseline="-25000" dirty="0"/>
              <a:t>30</a:t>
            </a:r>
            <a:r>
              <a:rPr lang="en-GB" dirty="0"/>
              <a:t> = size at 30% finer by </a:t>
            </a:r>
            <a:r>
              <a:rPr lang="en-GB" dirty="0" smtClean="0"/>
              <a:t>weight		</a:t>
            </a:r>
            <a:r>
              <a:rPr lang="en-GB" dirty="0" smtClean="0"/>
              <a:t>grading size distribution </a:t>
            </a:r>
            <a:r>
              <a:rPr lang="en-GB" dirty="0"/>
              <a:t/>
            </a:r>
            <a:br>
              <a:rPr lang="en-GB" dirty="0"/>
            </a:br>
            <a:r>
              <a:rPr lang="en-GB" dirty="0"/>
              <a:t>D</a:t>
            </a:r>
            <a:r>
              <a:rPr lang="en-GB" baseline="-25000" dirty="0"/>
              <a:t>10</a:t>
            </a:r>
            <a:r>
              <a:rPr lang="en-GB" dirty="0"/>
              <a:t> = size at 10% finer by </a:t>
            </a:r>
            <a:r>
              <a:rPr lang="en-GB" dirty="0" smtClean="0"/>
              <a:t>weight		</a:t>
            </a:r>
            <a:r>
              <a:rPr lang="en-GB" dirty="0" smtClean="0"/>
              <a:t>curve</a:t>
            </a:r>
            <a:endParaRPr lang="en-GB" dirty="0"/>
          </a:p>
          <a:p>
            <a:r>
              <a:rPr lang="en-GB" dirty="0"/>
              <a:t>The grading characteristics are then determined as follows:</a:t>
            </a:r>
          </a:p>
          <a:p>
            <a:r>
              <a:rPr lang="en-GB" b="1" dirty="0"/>
              <a:t>1. Effective size</a:t>
            </a:r>
            <a:r>
              <a:rPr lang="en-GB" dirty="0"/>
              <a:t> = D</a:t>
            </a:r>
            <a:r>
              <a:rPr lang="en-GB" baseline="-25000" dirty="0"/>
              <a:t>10</a:t>
            </a:r>
            <a:r>
              <a:rPr lang="en-GB" dirty="0"/>
              <a:t/>
            </a:r>
            <a:br>
              <a:rPr lang="en-GB" dirty="0"/>
            </a:br>
            <a:r>
              <a:rPr lang="en-GB" b="1" dirty="0"/>
              <a:t>2. Uniformity </a:t>
            </a:r>
            <a:r>
              <a:rPr lang="en-GB" b="1" dirty="0" smtClean="0"/>
              <a:t>coefficient</a:t>
            </a:r>
          </a:p>
          <a:p>
            <a:endParaRPr lang="en-GB" b="1" dirty="0"/>
          </a:p>
          <a:p>
            <a:pPr marL="0" indent="0">
              <a:buNone/>
            </a:pPr>
            <a:r>
              <a:rPr lang="en-GB" b="1" dirty="0"/>
              <a:t> </a:t>
            </a:r>
            <a:r>
              <a:rPr lang="en-US" b="1" dirty="0" smtClean="0"/>
              <a:t> </a:t>
            </a:r>
            <a:r>
              <a:rPr lang="en-US" b="1" dirty="0"/>
              <a:t>3.</a:t>
            </a:r>
            <a:r>
              <a:rPr lang="en-US" dirty="0"/>
              <a:t> </a:t>
            </a:r>
            <a:r>
              <a:rPr lang="en-US" b="1" dirty="0"/>
              <a:t>Curvature coefficient</a:t>
            </a:r>
            <a:r>
              <a:rPr lang="en-US" dirty="0"/>
              <a:t>,</a:t>
            </a:r>
            <a:endParaRPr lang="en-GB" dirty="0"/>
          </a:p>
          <a:p>
            <a:endParaRPr lang="en-US" dirty="0"/>
          </a:p>
        </p:txBody>
      </p:sp>
      <p:pic>
        <p:nvPicPr>
          <p:cNvPr id="4098" name="Picture 2" descr="https://nptel.ac.in/content/storage2/courses/105103097/web/chap3final/graphics/soil_class4_clip_image00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3547" y="5086671"/>
            <a:ext cx="1647905" cy="708648"/>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https://nptel.ac.in/content/storage2/courses/105103097/web/chap3final/graphics/soil_class4_clip_image002_0000.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83548" y="3815942"/>
            <a:ext cx="1647905" cy="904338"/>
          </a:xfrm>
          <a:prstGeom prst="rect">
            <a:avLst/>
          </a:prstGeom>
          <a:noFill/>
          <a:extLst>
            <a:ext uri="{909E8E84-426E-40DD-AFC4-6F175D3DCCD1}">
              <a14:hiddenFill xmlns:a14="http://schemas.microsoft.com/office/drawing/2010/main">
                <a:solidFill>
                  <a:srgbClr val="FFFFFF"/>
                </a:solidFill>
              </a14:hiddenFill>
            </a:ext>
          </a:extLst>
        </p:spPr>
      </p:pic>
      <p:sp>
        <p:nvSpPr>
          <p:cNvPr id="5" name="Right Brace 4"/>
          <p:cNvSpPr/>
          <p:nvPr/>
        </p:nvSpPr>
        <p:spPr>
          <a:xfrm>
            <a:off x="6079524" y="1989438"/>
            <a:ext cx="852617" cy="101325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309452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Grading Characteristics</a:t>
            </a:r>
            <a:endParaRPr lang="en-US" dirty="0"/>
          </a:p>
        </p:txBody>
      </p:sp>
      <p:sp>
        <p:nvSpPr>
          <p:cNvPr id="3" name="Content Placeholder 2"/>
          <p:cNvSpPr>
            <a:spLocks noGrp="1"/>
          </p:cNvSpPr>
          <p:nvPr>
            <p:ph idx="1"/>
          </p:nvPr>
        </p:nvSpPr>
        <p:spPr/>
        <p:txBody>
          <a:bodyPr/>
          <a:lstStyle/>
          <a:p>
            <a:r>
              <a:rPr lang="en-GB" dirty="0" smtClean="0"/>
              <a:t>If </a:t>
            </a:r>
            <a:r>
              <a:rPr lang="en-GB" b="1" dirty="0" smtClean="0"/>
              <a:t>C</a:t>
            </a:r>
            <a:r>
              <a:rPr lang="en-GB" b="1" baseline="-25000" dirty="0" smtClean="0"/>
              <a:t>u</a:t>
            </a:r>
            <a:r>
              <a:rPr lang="en-GB" dirty="0"/>
              <a:t> </a:t>
            </a:r>
            <a:r>
              <a:rPr lang="en-GB" b="1" dirty="0"/>
              <a:t>&gt; </a:t>
            </a:r>
            <a:r>
              <a:rPr lang="en-GB" b="1" dirty="0" smtClean="0"/>
              <a:t>5</a:t>
            </a:r>
            <a:r>
              <a:rPr lang="en-GB" dirty="0" smtClean="0"/>
              <a:t>then soil is </a:t>
            </a:r>
            <a:r>
              <a:rPr lang="en-GB" dirty="0"/>
              <a:t> </a:t>
            </a:r>
            <a:r>
              <a:rPr lang="en-GB" b="1" dirty="0"/>
              <a:t>well-graded soil</a:t>
            </a:r>
            <a:r>
              <a:rPr lang="en-GB" dirty="0"/>
              <a:t>, i.e. a soil which has a distribution of particles over a wide size range.</a:t>
            </a:r>
          </a:p>
          <a:p>
            <a:r>
              <a:rPr lang="en-GB" dirty="0" smtClean="0"/>
              <a:t>If </a:t>
            </a:r>
            <a:r>
              <a:rPr lang="en-GB" b="1" dirty="0" smtClean="0"/>
              <a:t>C</a:t>
            </a:r>
            <a:r>
              <a:rPr lang="en-GB" b="1" baseline="-25000" dirty="0" smtClean="0"/>
              <a:t>c</a:t>
            </a:r>
            <a:r>
              <a:rPr lang="en-GB" dirty="0"/>
              <a:t> </a:t>
            </a:r>
            <a:r>
              <a:rPr lang="en-GB" dirty="0" smtClean="0"/>
              <a:t>lies </a:t>
            </a:r>
            <a:r>
              <a:rPr lang="en-GB" b="1" dirty="0" smtClean="0"/>
              <a:t>between </a:t>
            </a:r>
            <a:r>
              <a:rPr lang="en-GB" b="1" dirty="0"/>
              <a:t>1 and 3</a:t>
            </a:r>
            <a:r>
              <a:rPr lang="en-GB" dirty="0"/>
              <a:t> also indicates a well-graded </a:t>
            </a:r>
            <a:r>
              <a:rPr lang="en-GB" dirty="0" smtClean="0"/>
              <a:t>soil.</a:t>
            </a:r>
          </a:p>
          <a:p>
            <a:r>
              <a:rPr lang="en-GB" dirty="0" smtClean="0"/>
              <a:t>If </a:t>
            </a:r>
            <a:r>
              <a:rPr lang="en-GB" b="1" dirty="0" smtClean="0"/>
              <a:t>C</a:t>
            </a:r>
            <a:r>
              <a:rPr lang="en-GB" b="1" baseline="-25000" dirty="0" smtClean="0"/>
              <a:t>u</a:t>
            </a:r>
            <a:r>
              <a:rPr lang="en-GB" dirty="0"/>
              <a:t> </a:t>
            </a:r>
            <a:r>
              <a:rPr lang="en-GB" b="1" dirty="0"/>
              <a:t>&lt; </a:t>
            </a:r>
            <a:r>
              <a:rPr lang="en-GB" b="1" dirty="0" smtClean="0"/>
              <a:t>3 </a:t>
            </a:r>
            <a:r>
              <a:rPr lang="en-GB" dirty="0" smtClean="0"/>
              <a:t>then soil is </a:t>
            </a:r>
            <a:r>
              <a:rPr lang="en-GB" dirty="0"/>
              <a:t> </a:t>
            </a:r>
            <a:r>
              <a:rPr lang="en-GB" b="1" dirty="0"/>
              <a:t>uniform soil</a:t>
            </a:r>
            <a:r>
              <a:rPr lang="en-GB" dirty="0"/>
              <a:t>, i.e. a soil which has a very narrow particle size range.</a:t>
            </a:r>
            <a:br>
              <a:rPr lang="en-GB" dirty="0"/>
            </a:br>
            <a:endParaRPr lang="en-GB" dirty="0"/>
          </a:p>
        </p:txBody>
      </p:sp>
      <p:sp>
        <p:nvSpPr>
          <p:cNvPr id="4" name="TextBox 3"/>
          <p:cNvSpPr txBox="1"/>
          <p:nvPr/>
        </p:nvSpPr>
        <p:spPr>
          <a:xfrm>
            <a:off x="11096368" y="135924"/>
            <a:ext cx="1095632" cy="369332"/>
          </a:xfrm>
          <a:prstGeom prst="rect">
            <a:avLst/>
          </a:prstGeom>
          <a:noFill/>
        </p:spPr>
        <p:txBody>
          <a:bodyPr wrap="square" rtlCol="0">
            <a:spAutoFit/>
          </a:bodyPr>
          <a:lstStyle/>
          <a:p>
            <a:r>
              <a:rPr lang="en-US" dirty="0" smtClean="0"/>
              <a:t>Cont.</a:t>
            </a:r>
            <a:endParaRPr lang="en-US" dirty="0"/>
          </a:p>
        </p:txBody>
      </p:sp>
    </p:spTree>
    <p:extLst>
      <p:ext uri="{BB962C8B-B14F-4D97-AF65-F5344CB8AC3E}">
        <p14:creationId xmlns:p14="http://schemas.microsoft.com/office/powerpoint/2010/main" val="11835907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Consistency of Soils</a:t>
            </a:r>
            <a:endParaRPr lang="en-US" dirty="0"/>
          </a:p>
        </p:txBody>
      </p:sp>
      <p:sp>
        <p:nvSpPr>
          <p:cNvPr id="3" name="Content Placeholder 2"/>
          <p:cNvSpPr>
            <a:spLocks noGrp="1"/>
          </p:cNvSpPr>
          <p:nvPr>
            <p:ph idx="1"/>
          </p:nvPr>
        </p:nvSpPr>
        <p:spPr>
          <a:xfrm>
            <a:off x="836141" y="1382498"/>
            <a:ext cx="10184027" cy="3673132"/>
          </a:xfrm>
        </p:spPr>
        <p:txBody>
          <a:bodyPr/>
          <a:lstStyle/>
          <a:p>
            <a:r>
              <a:rPr lang="en-GB" dirty="0" smtClean="0"/>
              <a:t>A </a:t>
            </a:r>
            <a:r>
              <a:rPr lang="en-GB" dirty="0"/>
              <a:t>gradual increase in water content causes the soil to change from </a:t>
            </a:r>
            <a:r>
              <a:rPr lang="en-GB" b="1" i="1" dirty="0"/>
              <a:t>solid </a:t>
            </a:r>
            <a:r>
              <a:rPr lang="en-GB" dirty="0"/>
              <a:t>to </a:t>
            </a:r>
            <a:r>
              <a:rPr lang="en-GB" b="1" i="1" dirty="0"/>
              <a:t>semi-solid </a:t>
            </a:r>
            <a:r>
              <a:rPr lang="en-GB" dirty="0"/>
              <a:t>to </a:t>
            </a:r>
            <a:r>
              <a:rPr lang="en-GB" b="1" i="1" dirty="0"/>
              <a:t>plastic </a:t>
            </a:r>
            <a:r>
              <a:rPr lang="en-GB" dirty="0"/>
              <a:t>to </a:t>
            </a:r>
            <a:r>
              <a:rPr lang="en-GB" b="1" i="1" dirty="0"/>
              <a:t>liquid</a:t>
            </a:r>
            <a:r>
              <a:rPr lang="en-GB" dirty="0"/>
              <a:t> states. The water contents at which the consistency changes from one state to the other are called </a:t>
            </a:r>
            <a:r>
              <a:rPr lang="en-GB" b="1" dirty="0"/>
              <a:t>consistency limits </a:t>
            </a:r>
            <a:r>
              <a:rPr lang="en-GB" dirty="0"/>
              <a:t>(or </a:t>
            </a:r>
            <a:r>
              <a:rPr lang="en-GB" b="1" dirty="0" err="1"/>
              <a:t>Atterberg</a:t>
            </a:r>
            <a:r>
              <a:rPr lang="en-GB" b="1" dirty="0"/>
              <a:t> limits</a:t>
            </a:r>
            <a:r>
              <a:rPr lang="en-GB" dirty="0"/>
              <a:t>).</a:t>
            </a:r>
          </a:p>
          <a:p>
            <a:r>
              <a:rPr lang="en-GB" dirty="0"/>
              <a:t>The three limits are known as the shrinkage limit (</a:t>
            </a:r>
            <a:r>
              <a:rPr lang="en-GB" b="1" dirty="0"/>
              <a:t>W</a:t>
            </a:r>
            <a:r>
              <a:rPr lang="en-GB" b="1" baseline="-25000" dirty="0"/>
              <a:t>S</a:t>
            </a:r>
            <a:r>
              <a:rPr lang="en-GB" dirty="0"/>
              <a:t>), plastic limit (</a:t>
            </a:r>
            <a:r>
              <a:rPr lang="en-GB" b="1" dirty="0"/>
              <a:t>W</a:t>
            </a:r>
            <a:r>
              <a:rPr lang="en-GB" b="1" baseline="-25000" dirty="0"/>
              <a:t>P</a:t>
            </a:r>
            <a:r>
              <a:rPr lang="en-GB" dirty="0"/>
              <a:t>), and liquid limit (</a:t>
            </a:r>
            <a:r>
              <a:rPr lang="en-GB" b="1" dirty="0"/>
              <a:t>W</a:t>
            </a:r>
            <a:r>
              <a:rPr lang="en-GB" b="1" baseline="-25000" dirty="0"/>
              <a:t>L</a:t>
            </a:r>
            <a:r>
              <a:rPr lang="en-GB" dirty="0"/>
              <a:t>) as shown. The values of these limits can be obtained from laboratory tests</a:t>
            </a:r>
            <a:r>
              <a:rPr lang="en-GB" dirty="0" smtClean="0"/>
              <a:t>.</a:t>
            </a:r>
          </a:p>
          <a:p>
            <a:endParaRPr lang="en-GB" dirty="0"/>
          </a:p>
          <a:p>
            <a:endParaRPr lang="en-US" dirty="0"/>
          </a:p>
        </p:txBody>
      </p:sp>
      <p:pic>
        <p:nvPicPr>
          <p:cNvPr id="6148" name="Picture 4" descr="https://nptel.ac.in/content/storage2/courses/105103097/web/chap3final/s6_clip_image001_0000.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96146" y="4267200"/>
            <a:ext cx="5003303" cy="19111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08813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000000"/>
                </a:solidFill>
                <a:effectLst/>
                <a:latin typeface="Arial" panose="020B0604020202020204" pitchFamily="34" charset="0"/>
              </a:rPr>
              <a:t>Indian Standard Soil Classification System</a:t>
            </a:r>
            <a:endParaRPr lang="en-US" i="1" dirty="0">
              <a:effectLst/>
              <a:latin typeface="Arial" panose="020B0604020202020204"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078099347"/>
              </p:ext>
            </p:extLst>
          </p:nvPr>
        </p:nvGraphicFramePr>
        <p:xfrm>
          <a:off x="1433382" y="1825625"/>
          <a:ext cx="9304639" cy="4351339"/>
        </p:xfrm>
        <a:graphic>
          <a:graphicData uri="http://schemas.openxmlformats.org/drawingml/2006/table">
            <a:tbl>
              <a:tblPr>
                <a:tableStyleId>{FABFCF23-3B69-468F-B69F-88F6DE6A72F2}</a:tableStyleId>
              </a:tblPr>
              <a:tblGrid>
                <a:gridCol w="2669854"/>
                <a:gridCol w="1454471"/>
                <a:gridCol w="2530384"/>
                <a:gridCol w="2649930"/>
              </a:tblGrid>
              <a:tr h="687053">
                <a:tc rowSpan="2">
                  <a:txBody>
                    <a:bodyPr/>
                    <a:lstStyle/>
                    <a:p>
                      <a:pPr algn="l"/>
                      <a:r>
                        <a:rPr lang="en-US" sz="1500">
                          <a:effectLst/>
                        </a:rPr>
                        <a:t>Very coarse soils</a:t>
                      </a:r>
                      <a:endParaRPr lang="en-US" sz="1500">
                        <a:effectLst/>
                        <a:latin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500">
                          <a:effectLst/>
                        </a:rPr>
                        <a:t>Boulder size</a:t>
                      </a:r>
                      <a:endParaRPr lang="en-US" sz="1500">
                        <a:effectLst/>
                        <a:latin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n-US" sz="1500">
                          <a:effectLst/>
                        </a:rPr>
                        <a:t> </a:t>
                      </a:r>
                      <a:endParaRPr lang="en-US" sz="1500">
                        <a:effectLst/>
                        <a:latin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500">
                          <a:effectLst/>
                        </a:rPr>
                        <a:t>&gt; 300 mm</a:t>
                      </a:r>
                      <a:endParaRPr lang="en-US" sz="1500">
                        <a:effectLst/>
                        <a:latin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458036">
                <a:tc vMerge="1">
                  <a:txBody>
                    <a:bodyPr/>
                    <a:lstStyle/>
                    <a:p>
                      <a:endParaRPr lang="en-US"/>
                    </a:p>
                  </a:txBody>
                  <a:tcPr/>
                </a:tc>
                <a:tc>
                  <a:txBody>
                    <a:bodyPr/>
                    <a:lstStyle/>
                    <a:p>
                      <a:pPr algn="ctr"/>
                      <a:r>
                        <a:rPr lang="en-US" sz="1500">
                          <a:effectLst/>
                        </a:rPr>
                        <a:t>Cobble size</a:t>
                      </a:r>
                      <a:endParaRPr lang="en-US" sz="1500">
                        <a:effectLst/>
                        <a:latin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n-US" sz="1500">
                          <a:effectLst/>
                        </a:rPr>
                        <a:t> </a:t>
                      </a:r>
                      <a:endParaRPr lang="en-US" sz="1500">
                        <a:effectLst/>
                        <a:latin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n-US" sz="1500">
                          <a:effectLst/>
                        </a:rPr>
                        <a:t>80 - 300 mm</a:t>
                      </a:r>
                      <a:endParaRPr lang="en-US" sz="1500">
                        <a:effectLst/>
                        <a:latin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229018">
                <a:tc rowSpan="5">
                  <a:txBody>
                    <a:bodyPr/>
                    <a:lstStyle/>
                    <a:p>
                      <a:r>
                        <a:rPr lang="en-US" sz="1500">
                          <a:effectLst/>
                        </a:rPr>
                        <a:t>Coarse soils</a:t>
                      </a:r>
                      <a:endParaRPr lang="en-US" sz="1500">
                        <a:effectLst/>
                        <a:latin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algn="ctr"/>
                      <a:r>
                        <a:rPr lang="en-US" sz="1500">
                          <a:effectLst/>
                        </a:rPr>
                        <a:t>Gravel size (G)</a:t>
                      </a:r>
                      <a:endParaRPr lang="en-US" sz="1500">
                        <a:effectLst/>
                        <a:latin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500">
                          <a:effectLst/>
                        </a:rPr>
                        <a:t>Coarse</a:t>
                      </a:r>
                      <a:endParaRPr lang="en-US" sz="1500">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500">
                          <a:effectLst/>
                        </a:rPr>
                        <a:t>20 - 80 mm</a:t>
                      </a:r>
                      <a:endParaRPr lang="en-US" sz="1500">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458036">
                <a:tc vMerge="1">
                  <a:txBody>
                    <a:bodyPr/>
                    <a:lstStyle/>
                    <a:p>
                      <a:endParaRPr lang="en-US"/>
                    </a:p>
                  </a:txBody>
                  <a:tcPr/>
                </a:tc>
                <a:tc vMerge="1">
                  <a:txBody>
                    <a:bodyPr/>
                    <a:lstStyle/>
                    <a:p>
                      <a:endParaRPr lang="en-US"/>
                    </a:p>
                  </a:txBody>
                  <a:tcPr/>
                </a:tc>
                <a:tc>
                  <a:txBody>
                    <a:bodyPr/>
                    <a:lstStyle/>
                    <a:p>
                      <a:pPr algn="ctr"/>
                      <a:r>
                        <a:rPr lang="en-US" sz="1500">
                          <a:effectLst/>
                        </a:rPr>
                        <a:t>Fine</a:t>
                      </a:r>
                      <a:endParaRPr lang="en-US" sz="1500">
                        <a:effectLst/>
                        <a:latin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500">
                          <a:effectLst/>
                        </a:rPr>
                        <a:t>4.75 - 20 mm</a:t>
                      </a:r>
                      <a:endParaRPr lang="en-US" sz="1500">
                        <a:effectLst/>
                        <a:latin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229018">
                <a:tc vMerge="1">
                  <a:txBody>
                    <a:bodyPr/>
                    <a:lstStyle/>
                    <a:p>
                      <a:endParaRPr lang="en-US"/>
                    </a:p>
                  </a:txBody>
                  <a:tcPr/>
                </a:tc>
                <a:tc rowSpan="3">
                  <a:txBody>
                    <a:bodyPr/>
                    <a:lstStyle/>
                    <a:p>
                      <a:pPr algn="ctr"/>
                      <a:r>
                        <a:rPr lang="en-US" sz="1500">
                          <a:effectLst/>
                        </a:rPr>
                        <a:t>Sand size (S)</a:t>
                      </a:r>
                      <a:endParaRPr lang="en-US" sz="1500">
                        <a:effectLst/>
                        <a:latin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500">
                          <a:effectLst/>
                        </a:rPr>
                        <a:t>Coarse</a:t>
                      </a:r>
                      <a:endParaRPr lang="en-US" sz="1500">
                        <a:effectLst/>
                        <a:latin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500">
                          <a:effectLst/>
                        </a:rPr>
                        <a:t>2 - 4.75 mm</a:t>
                      </a:r>
                      <a:endParaRPr lang="en-US" sz="1500">
                        <a:effectLst/>
                        <a:latin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458036">
                <a:tc vMerge="1">
                  <a:txBody>
                    <a:bodyPr/>
                    <a:lstStyle/>
                    <a:p>
                      <a:endParaRPr lang="en-US"/>
                    </a:p>
                  </a:txBody>
                  <a:tcPr/>
                </a:tc>
                <a:tc vMerge="1">
                  <a:txBody>
                    <a:bodyPr/>
                    <a:lstStyle/>
                    <a:p>
                      <a:endParaRPr lang="en-US"/>
                    </a:p>
                  </a:txBody>
                  <a:tcPr/>
                </a:tc>
                <a:tc>
                  <a:txBody>
                    <a:bodyPr/>
                    <a:lstStyle/>
                    <a:p>
                      <a:pPr algn="ctr"/>
                      <a:r>
                        <a:rPr lang="en-US" sz="1500">
                          <a:effectLst/>
                        </a:rPr>
                        <a:t>Medium</a:t>
                      </a:r>
                      <a:endParaRPr lang="en-US" sz="1500">
                        <a:effectLst/>
                        <a:latin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500">
                          <a:effectLst/>
                        </a:rPr>
                        <a:t>0.425 - 2 mm</a:t>
                      </a:r>
                      <a:endParaRPr lang="en-US" sz="1500">
                        <a:effectLst/>
                        <a:latin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458036">
                <a:tc vMerge="1">
                  <a:txBody>
                    <a:bodyPr/>
                    <a:lstStyle/>
                    <a:p>
                      <a:endParaRPr lang="en-US"/>
                    </a:p>
                  </a:txBody>
                  <a:tcPr/>
                </a:tc>
                <a:tc vMerge="1">
                  <a:txBody>
                    <a:bodyPr/>
                    <a:lstStyle/>
                    <a:p>
                      <a:endParaRPr lang="en-US"/>
                    </a:p>
                  </a:txBody>
                  <a:tcPr/>
                </a:tc>
                <a:tc>
                  <a:txBody>
                    <a:bodyPr/>
                    <a:lstStyle/>
                    <a:p>
                      <a:pPr algn="ctr"/>
                      <a:r>
                        <a:rPr lang="en-US" sz="1500">
                          <a:effectLst/>
                        </a:rPr>
                        <a:t>Fine</a:t>
                      </a:r>
                      <a:endParaRPr lang="en-US" sz="1500">
                        <a:effectLst/>
                        <a:latin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500">
                          <a:effectLst/>
                        </a:rPr>
                        <a:t>0.075 - 0.425 mm</a:t>
                      </a:r>
                      <a:endParaRPr lang="en-US" sz="1500">
                        <a:effectLst/>
                        <a:latin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687053">
                <a:tc rowSpan="2">
                  <a:txBody>
                    <a:bodyPr/>
                    <a:lstStyle/>
                    <a:p>
                      <a:pPr algn="ctr"/>
                      <a:r>
                        <a:rPr lang="en-US" sz="1500" dirty="0">
                          <a:effectLst/>
                        </a:rPr>
                        <a:t>Fine soils</a:t>
                      </a:r>
                      <a:endParaRPr lang="en-US" sz="1500" dirty="0">
                        <a:effectLst/>
                        <a:latin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500">
                          <a:effectLst/>
                        </a:rPr>
                        <a:t>Silt size (M)</a:t>
                      </a:r>
                      <a:endParaRPr lang="en-US" sz="1500">
                        <a:effectLst/>
                        <a:latin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n-US" sz="1500">
                          <a:effectLst/>
                        </a:rPr>
                        <a:t> </a:t>
                      </a:r>
                      <a:endParaRPr lang="en-US" sz="1500">
                        <a:effectLst/>
                        <a:latin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500">
                          <a:effectLst/>
                        </a:rPr>
                        <a:t>0.002 - 0.075 mm</a:t>
                      </a:r>
                      <a:endParaRPr lang="en-US" sz="1500">
                        <a:effectLst/>
                        <a:latin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687053">
                <a:tc vMerge="1">
                  <a:txBody>
                    <a:bodyPr/>
                    <a:lstStyle/>
                    <a:p>
                      <a:endParaRPr lang="en-US"/>
                    </a:p>
                  </a:txBody>
                  <a:tcPr/>
                </a:tc>
                <a:tc>
                  <a:txBody>
                    <a:bodyPr/>
                    <a:lstStyle/>
                    <a:p>
                      <a:pPr algn="ctr"/>
                      <a:r>
                        <a:rPr lang="en-US" sz="1500">
                          <a:effectLst/>
                        </a:rPr>
                        <a:t>Clay size (C)</a:t>
                      </a:r>
                      <a:endParaRPr lang="en-US" sz="1500">
                        <a:effectLst/>
                        <a:latin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endParaRPr lang="en-US" sz="1500">
                        <a:effectLst/>
                        <a:latin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500" dirty="0">
                          <a:effectLst/>
                        </a:rPr>
                        <a:t>&lt; 0.002 mm</a:t>
                      </a:r>
                      <a:endParaRPr lang="en-US" sz="1500" dirty="0">
                        <a:effectLst/>
                        <a:latin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bl>
          </a:graphicData>
        </a:graphic>
      </p:graphicFrame>
    </p:spTree>
    <p:extLst>
      <p:ext uri="{BB962C8B-B14F-4D97-AF65-F5344CB8AC3E}">
        <p14:creationId xmlns:p14="http://schemas.microsoft.com/office/powerpoint/2010/main" val="6675508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Write the importance of soil classification .</a:t>
            </a:r>
          </a:p>
          <a:p>
            <a:pPr marL="514350" indent="-514350">
              <a:buFont typeface="+mj-lt"/>
              <a:buAutoNum type="arabicPeriod"/>
            </a:pPr>
            <a:r>
              <a:rPr lang="en-US" dirty="0" smtClean="0"/>
              <a:t>What do you mean by </a:t>
            </a:r>
            <a:r>
              <a:rPr lang="en-US" dirty="0" err="1"/>
              <a:t>A</a:t>
            </a:r>
            <a:r>
              <a:rPr lang="en-US" dirty="0" err="1" smtClean="0"/>
              <a:t>tterberg’s</a:t>
            </a:r>
            <a:r>
              <a:rPr lang="en-US" dirty="0" smtClean="0"/>
              <a:t> limit ? Also give the names of apparatus used to determine the limits </a:t>
            </a:r>
          </a:p>
          <a:p>
            <a:pPr marL="514350" indent="-514350">
              <a:buFont typeface="+mj-lt"/>
              <a:buAutoNum type="arabicPeriod"/>
            </a:pPr>
            <a:endParaRPr lang="en-US" dirty="0"/>
          </a:p>
        </p:txBody>
      </p:sp>
    </p:spTree>
    <p:extLst>
      <p:ext uri="{BB962C8B-B14F-4D97-AF65-F5344CB8AC3E}">
        <p14:creationId xmlns:p14="http://schemas.microsoft.com/office/powerpoint/2010/main" val="19585875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Refrences</a:t>
            </a:r>
            <a:r>
              <a:rPr lang="en-US" dirty="0" smtClean="0"/>
              <a:t> </a:t>
            </a:r>
            <a:endParaRPr lang="en-US" dirty="0"/>
          </a:p>
        </p:txBody>
      </p:sp>
      <p:sp>
        <p:nvSpPr>
          <p:cNvPr id="3" name="Content Placeholder 2"/>
          <p:cNvSpPr>
            <a:spLocks noGrp="1"/>
          </p:cNvSpPr>
          <p:nvPr>
            <p:ph idx="1"/>
          </p:nvPr>
        </p:nvSpPr>
        <p:spPr/>
        <p:txBody>
          <a:bodyPr/>
          <a:lstStyle/>
          <a:p>
            <a:r>
              <a:rPr lang="en-US" dirty="0" smtClean="0"/>
              <a:t>www.nptel.ac.in</a:t>
            </a:r>
          </a:p>
          <a:p>
            <a:r>
              <a:rPr lang="en-US" dirty="0" smtClean="0"/>
              <a:t>Google </a:t>
            </a:r>
          </a:p>
          <a:p>
            <a:r>
              <a:rPr lang="en-US" dirty="0" smtClean="0"/>
              <a:t>Wikipedia </a:t>
            </a:r>
          </a:p>
          <a:p>
            <a:pPr marL="0" indent="0">
              <a:buNone/>
            </a:pPr>
            <a:endParaRPr lang="en-US" dirty="0"/>
          </a:p>
        </p:txBody>
      </p:sp>
    </p:spTree>
    <p:extLst>
      <p:ext uri="{BB962C8B-B14F-4D97-AF65-F5344CB8AC3E}">
        <p14:creationId xmlns:p14="http://schemas.microsoft.com/office/powerpoint/2010/main" val="1322428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a:xfrm>
            <a:off x="838200" y="1473958"/>
            <a:ext cx="10515600" cy="4703005"/>
          </a:xfrm>
        </p:spPr>
        <p:txBody>
          <a:bodyPr>
            <a:normAutofit fontScale="92500" lnSpcReduction="10000"/>
          </a:bodyPr>
          <a:lstStyle/>
          <a:p>
            <a:r>
              <a:rPr lang="en-GB" dirty="0"/>
              <a:t>The term "</a:t>
            </a:r>
            <a:r>
              <a:rPr lang="en-GB" b="1" dirty="0"/>
              <a:t>soil</a:t>
            </a:r>
            <a:r>
              <a:rPr lang="en-GB" dirty="0"/>
              <a:t>" can have different meanings, depending upon the field in which it is considered.</a:t>
            </a:r>
          </a:p>
          <a:p>
            <a:r>
              <a:rPr lang="en-GB" dirty="0"/>
              <a:t>To a geologist, it is the material in the relative thin zone of the Earth's surface within which roots occur, and which are formed as the products of past surface processes. The rest of the crust is grouped under the term "rock".</a:t>
            </a:r>
          </a:p>
          <a:p>
            <a:r>
              <a:rPr lang="en-GB" dirty="0"/>
              <a:t>To a </a:t>
            </a:r>
            <a:r>
              <a:rPr lang="en-GB" dirty="0" err="1" smtClean="0"/>
              <a:t>gedologist</a:t>
            </a:r>
            <a:r>
              <a:rPr lang="en-GB" dirty="0"/>
              <a:t>, it is the substance existing on the surface, which supports plant life</a:t>
            </a:r>
            <a:r>
              <a:rPr lang="en-GB" dirty="0" smtClean="0"/>
              <a:t>.</a:t>
            </a:r>
          </a:p>
          <a:p>
            <a:r>
              <a:rPr lang="en-GB" dirty="0"/>
              <a:t>Soil consists of a multiphase aggregation of solid particles, water, and air. This fundamental composition gives rise to unique engineering properties, and the description of its mechanical </a:t>
            </a:r>
            <a:r>
              <a:rPr lang="en-GB" dirty="0" smtClean="0"/>
              <a:t>behaviour </a:t>
            </a:r>
            <a:r>
              <a:rPr lang="en-GB" dirty="0"/>
              <a:t>requires some of the most classic principles of engineering mechanics</a:t>
            </a:r>
          </a:p>
          <a:p>
            <a:pPr marL="0" indent="0">
              <a:buNone/>
            </a:pPr>
            <a:endParaRPr lang="en-US" dirty="0"/>
          </a:p>
        </p:txBody>
      </p:sp>
    </p:spTree>
    <p:extLst>
      <p:ext uri="{BB962C8B-B14F-4D97-AF65-F5344CB8AC3E}">
        <p14:creationId xmlns:p14="http://schemas.microsoft.com/office/powerpoint/2010/main" val="35620048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28560" y="2225929"/>
            <a:ext cx="4747029" cy="1200329"/>
          </a:xfrm>
          <a:prstGeom prst="rect">
            <a:avLst/>
          </a:prstGeom>
          <a:noFill/>
        </p:spPr>
        <p:txBody>
          <a:bodyPr wrap="square" lIns="91440" tIns="45720" rIns="91440" bIns="45720">
            <a:spAutoFit/>
          </a:bodyPr>
          <a:lstStyle/>
          <a:p>
            <a:pPr algn="ctr"/>
            <a:r>
              <a:rPr lang="en-US" sz="7200" b="1" cap="none" spc="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Thank you </a:t>
            </a:r>
            <a:endParaRPr lang="en-US" sz="72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34062188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Formation of soil </a:t>
            </a:r>
            <a:endParaRPr lang="en-US" dirty="0"/>
          </a:p>
        </p:txBody>
      </p:sp>
      <p:sp>
        <p:nvSpPr>
          <p:cNvPr id="3" name="Content Placeholder 2"/>
          <p:cNvSpPr>
            <a:spLocks noGrp="1"/>
          </p:cNvSpPr>
          <p:nvPr>
            <p:ph idx="1"/>
          </p:nvPr>
        </p:nvSpPr>
        <p:spPr/>
        <p:txBody>
          <a:bodyPr>
            <a:normAutofit/>
          </a:bodyPr>
          <a:lstStyle/>
          <a:p>
            <a:r>
              <a:rPr lang="en-GB" dirty="0" smtClean="0"/>
              <a:t>soils </a:t>
            </a:r>
            <a:r>
              <a:rPr lang="en-GB" dirty="0"/>
              <a:t>originate, directly or indirectly, from different </a:t>
            </a:r>
            <a:r>
              <a:rPr lang="en-GB" dirty="0" smtClean="0"/>
              <a:t>rocks. </a:t>
            </a:r>
            <a:r>
              <a:rPr lang="en-US" dirty="0"/>
              <a:t>conditions that </a:t>
            </a:r>
            <a:r>
              <a:rPr lang="en-US" dirty="0" smtClean="0"/>
              <a:t>formed soil is –</a:t>
            </a:r>
          </a:p>
          <a:p>
            <a:r>
              <a:rPr lang="en-GB" b="1" dirty="0" smtClean="0"/>
              <a:t>Breakdown</a:t>
            </a:r>
            <a:r>
              <a:rPr lang="en-GB" b="1" dirty="0"/>
              <a:t> </a:t>
            </a:r>
            <a:r>
              <a:rPr lang="en-GB" dirty="0"/>
              <a:t>of parent rock: weathering, decomposition, erosion.</a:t>
            </a:r>
            <a:br>
              <a:rPr lang="en-GB" dirty="0"/>
            </a:br>
            <a:endParaRPr lang="en-GB" dirty="0"/>
          </a:p>
          <a:p>
            <a:r>
              <a:rPr lang="en-GB" b="1" dirty="0"/>
              <a:t>Transportation </a:t>
            </a:r>
            <a:r>
              <a:rPr lang="en-GB" dirty="0"/>
              <a:t>to site of final deposition: gravity, flowing water, ice, wind.</a:t>
            </a:r>
            <a:br>
              <a:rPr lang="en-GB" dirty="0"/>
            </a:br>
            <a:endParaRPr lang="en-GB" dirty="0"/>
          </a:p>
          <a:p>
            <a:r>
              <a:rPr lang="en-GB" b="1" dirty="0"/>
              <a:t>Environment </a:t>
            </a:r>
            <a:r>
              <a:rPr lang="en-GB" dirty="0"/>
              <a:t>of final deposition: flood plain, river terrace, glacial moraine, lacustrine or marine.</a:t>
            </a:r>
            <a:br>
              <a:rPr lang="en-GB" dirty="0"/>
            </a:br>
            <a:endParaRPr lang="en-GB" dirty="0"/>
          </a:p>
          <a:p>
            <a:endParaRPr lang="en-US" dirty="0"/>
          </a:p>
        </p:txBody>
      </p:sp>
    </p:spTree>
    <p:extLst>
      <p:ext uri="{BB962C8B-B14F-4D97-AF65-F5344CB8AC3E}">
        <p14:creationId xmlns:p14="http://schemas.microsoft.com/office/powerpoint/2010/main" val="15730198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 of soils </a:t>
            </a:r>
            <a:endParaRPr lang="en-US" dirty="0"/>
          </a:p>
        </p:txBody>
      </p:sp>
      <p:sp>
        <p:nvSpPr>
          <p:cNvPr id="3" name="Content Placeholder 2"/>
          <p:cNvSpPr>
            <a:spLocks noGrp="1"/>
          </p:cNvSpPr>
          <p:nvPr>
            <p:ph idx="1"/>
          </p:nvPr>
        </p:nvSpPr>
        <p:spPr/>
        <p:txBody>
          <a:bodyPr/>
          <a:lstStyle/>
          <a:p>
            <a:pPr marL="0" indent="0">
              <a:buNone/>
            </a:pPr>
            <a:r>
              <a:rPr lang="en-US" b="1" dirty="0" smtClean="0"/>
              <a:t>(1) Residual</a:t>
            </a:r>
            <a:r>
              <a:rPr lang="en-US" b="1" dirty="0"/>
              <a:t> soils</a:t>
            </a:r>
            <a:r>
              <a:rPr lang="en-US" dirty="0" smtClean="0"/>
              <a:t/>
            </a:r>
            <a:br>
              <a:rPr lang="en-US" dirty="0" smtClean="0"/>
            </a:br>
            <a:r>
              <a:rPr lang="en-US" b="1" dirty="0"/>
              <a:t>(2) Transported </a:t>
            </a:r>
            <a:r>
              <a:rPr lang="en-US" b="1" dirty="0" smtClean="0"/>
              <a:t>soils</a:t>
            </a:r>
          </a:p>
          <a:p>
            <a:pPr marL="0" indent="0">
              <a:buNone/>
            </a:pPr>
            <a:endParaRPr lang="en-US" dirty="0"/>
          </a:p>
        </p:txBody>
      </p:sp>
    </p:spTree>
    <p:extLst>
      <p:ext uri="{BB962C8B-B14F-4D97-AF65-F5344CB8AC3E}">
        <p14:creationId xmlns:p14="http://schemas.microsoft.com/office/powerpoint/2010/main" val="36357287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Residual</a:t>
            </a:r>
            <a:r>
              <a:rPr lang="en-US" b="1" dirty="0"/>
              <a:t> S</a:t>
            </a:r>
            <a:r>
              <a:rPr lang="en-US" b="1" dirty="0" smtClean="0"/>
              <a:t>oils &amp; Transported Soils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r>
              <a:rPr lang="en-GB" b="1" dirty="0"/>
              <a:t>Residual Soils</a:t>
            </a:r>
            <a:br>
              <a:rPr lang="en-GB" b="1" dirty="0"/>
            </a:br>
            <a:r>
              <a:rPr lang="en-GB" dirty="0"/>
              <a:t>Residual soils are found at the same location where they have been formed. </a:t>
            </a:r>
            <a:endParaRPr lang="en-GB" dirty="0" smtClean="0"/>
          </a:p>
          <a:p>
            <a:r>
              <a:rPr lang="en-GB" b="1" dirty="0" smtClean="0"/>
              <a:t>Transported Soils </a:t>
            </a:r>
          </a:p>
          <a:p>
            <a:pPr marL="0" indent="0">
              <a:buNone/>
            </a:pPr>
            <a:r>
              <a:rPr lang="en-GB" dirty="0"/>
              <a:t> </a:t>
            </a:r>
            <a:r>
              <a:rPr lang="en-GB" dirty="0" smtClean="0"/>
              <a:t>  Weathered </a:t>
            </a:r>
            <a:r>
              <a:rPr lang="en-GB" dirty="0"/>
              <a:t>rock materials can be moved from their original site to new locations by one or more of the transportation agencies to form transported soils. </a:t>
            </a:r>
            <a:endParaRPr lang="en-GB" dirty="0" smtClean="0"/>
          </a:p>
          <a:p>
            <a:pPr marL="0" indent="0">
              <a:buNone/>
            </a:pPr>
            <a:r>
              <a:rPr lang="en-GB" dirty="0" smtClean="0"/>
              <a:t>Transported soils further can be classified as </a:t>
            </a:r>
          </a:p>
          <a:p>
            <a:pPr marL="514350" indent="-514350">
              <a:buFont typeface="+mj-lt"/>
              <a:buAutoNum type="alphaLcParenR"/>
            </a:pPr>
            <a:r>
              <a:rPr lang="en-GB" b="1" i="1" dirty="0"/>
              <a:t>alluvial deposits.</a:t>
            </a:r>
            <a:endParaRPr lang="en-GB" dirty="0"/>
          </a:p>
          <a:p>
            <a:pPr marL="514350" indent="-514350">
              <a:buFont typeface="+mj-lt"/>
              <a:buAutoNum type="alphaLcParenR"/>
            </a:pPr>
            <a:r>
              <a:rPr lang="en-GB" b="1" i="1" dirty="0" smtClean="0"/>
              <a:t>lacustrine </a:t>
            </a:r>
            <a:r>
              <a:rPr lang="en-GB" b="1" i="1" dirty="0"/>
              <a:t>deposits. </a:t>
            </a:r>
            <a:endParaRPr lang="en-GB" b="1" i="1" dirty="0" smtClean="0"/>
          </a:p>
          <a:p>
            <a:pPr marL="514350" indent="-514350">
              <a:buFont typeface="+mj-lt"/>
              <a:buAutoNum type="alphaLcParenR"/>
            </a:pPr>
            <a:r>
              <a:rPr lang="en-GB" b="1" i="1" dirty="0" smtClean="0"/>
              <a:t>marine </a:t>
            </a:r>
            <a:r>
              <a:rPr lang="en-GB" b="1" i="1" dirty="0"/>
              <a:t>deposits.</a:t>
            </a:r>
            <a:r>
              <a:rPr lang="en-GB" dirty="0"/>
              <a:t> </a:t>
            </a:r>
            <a:endParaRPr lang="en-GB" dirty="0" smtClean="0"/>
          </a:p>
          <a:p>
            <a:pPr marL="514350" indent="-514350">
              <a:buFont typeface="+mj-lt"/>
              <a:buAutoNum type="alphaLcParenR"/>
            </a:pPr>
            <a:r>
              <a:rPr lang="en-GB" dirty="0"/>
              <a:t> </a:t>
            </a:r>
            <a:r>
              <a:rPr lang="en-GB" b="1" i="1" dirty="0"/>
              <a:t>glacial deposits</a:t>
            </a:r>
            <a:r>
              <a:rPr lang="en-GB" b="1" i="1" dirty="0" smtClean="0"/>
              <a:t>.</a:t>
            </a:r>
            <a:endParaRPr lang="en-GB" dirty="0" smtClean="0"/>
          </a:p>
          <a:p>
            <a:pPr marL="514350" indent="-514350">
              <a:buFont typeface="+mj-lt"/>
              <a:buAutoNum type="alphaLcParenR"/>
            </a:pPr>
            <a:r>
              <a:rPr lang="en-GB" b="1" i="1" dirty="0" err="1" smtClean="0"/>
              <a:t>aeolian</a:t>
            </a:r>
            <a:r>
              <a:rPr lang="en-GB" b="1" i="1" dirty="0" smtClean="0"/>
              <a:t> </a:t>
            </a:r>
            <a:r>
              <a:rPr lang="en-GB" b="1" i="1" dirty="0"/>
              <a:t>deposits.</a:t>
            </a:r>
            <a:endParaRPr lang="en-GB" dirty="0"/>
          </a:p>
          <a:p>
            <a:pPr marL="0" indent="0">
              <a:buNone/>
            </a:pPr>
            <a:endParaRPr lang="en-US" dirty="0"/>
          </a:p>
        </p:txBody>
      </p:sp>
    </p:spTree>
    <p:extLst>
      <p:ext uri="{BB962C8B-B14F-4D97-AF65-F5344CB8AC3E}">
        <p14:creationId xmlns:p14="http://schemas.microsoft.com/office/powerpoint/2010/main" val="27422070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Phase </a:t>
            </a:r>
            <a:r>
              <a:rPr lang="en-US" b="1" i="1" dirty="0" smtClean="0"/>
              <a:t>Diagram of </a:t>
            </a:r>
            <a:r>
              <a:rPr lang="en-US" b="1" i="1" dirty="0"/>
              <a:t>Soils</a:t>
            </a:r>
            <a:endParaRPr lang="en-US" dirty="0"/>
          </a:p>
        </p:txBody>
      </p:sp>
      <p:sp>
        <p:nvSpPr>
          <p:cNvPr id="3" name="Content Placeholder 2"/>
          <p:cNvSpPr>
            <a:spLocks noGrp="1"/>
          </p:cNvSpPr>
          <p:nvPr>
            <p:ph idx="1"/>
          </p:nvPr>
        </p:nvSpPr>
        <p:spPr/>
        <p:txBody>
          <a:bodyPr/>
          <a:lstStyle/>
          <a:p>
            <a:r>
              <a:rPr lang="en-GB" dirty="0"/>
              <a:t> Soils, as they exist in nature, consist of solid particles (mineral grains, rock fragments) with water and air in the voids between the </a:t>
            </a:r>
            <a:r>
              <a:rPr lang="en-GB" dirty="0" smtClean="0"/>
              <a:t>particles.</a:t>
            </a:r>
          </a:p>
          <a:p>
            <a:r>
              <a:rPr lang="en-GB" dirty="0" smtClean="0"/>
              <a:t>The </a:t>
            </a:r>
            <a:r>
              <a:rPr lang="en-GB" dirty="0"/>
              <a:t>relative proportions of the three </a:t>
            </a:r>
            <a:r>
              <a:rPr lang="en-GB" dirty="0" smtClean="0"/>
              <a:t>phases(</a:t>
            </a:r>
            <a:r>
              <a:rPr lang="en-GB" dirty="0" err="1" smtClean="0"/>
              <a:t>soilds</a:t>
            </a:r>
            <a:r>
              <a:rPr lang="en-GB" dirty="0" smtClean="0"/>
              <a:t> , air &amp; water) </a:t>
            </a:r>
            <a:r>
              <a:rPr lang="en-GB" dirty="0"/>
              <a:t>vary </a:t>
            </a:r>
            <a:r>
              <a:rPr lang="en-GB" dirty="0" smtClean="0"/>
              <a:t>in </a:t>
            </a:r>
            <a:r>
              <a:rPr lang="en-GB" dirty="0"/>
              <a:t>soil </a:t>
            </a:r>
            <a:r>
              <a:rPr lang="en-GB" dirty="0" smtClean="0"/>
              <a:t>deposits, We consider </a:t>
            </a:r>
            <a:r>
              <a:rPr lang="en-GB" dirty="0"/>
              <a:t>a soil model which will </a:t>
            </a:r>
            <a:r>
              <a:rPr lang="en-GB" dirty="0" smtClean="0"/>
              <a:t>represent all the  </a:t>
            </a:r>
            <a:r>
              <a:rPr lang="en-GB" dirty="0"/>
              <a:t>these phases </a:t>
            </a:r>
            <a:r>
              <a:rPr lang="en-GB" dirty="0" smtClean="0"/>
              <a:t>properly </a:t>
            </a:r>
            <a:r>
              <a:rPr lang="en-GB" dirty="0"/>
              <a:t>quantify the amount of each </a:t>
            </a:r>
            <a:r>
              <a:rPr lang="en-GB" dirty="0" smtClean="0"/>
              <a:t>phase </a:t>
            </a:r>
            <a:r>
              <a:rPr lang="en-GB" dirty="0"/>
              <a:t>in terms of weight and volume symbols respectively for soil solids, water, and air</a:t>
            </a:r>
            <a:r>
              <a:rPr lang="en-GB" dirty="0" smtClean="0"/>
              <a:t>.</a:t>
            </a:r>
          </a:p>
          <a:p>
            <a:endParaRPr lang="en-US" dirty="0"/>
          </a:p>
        </p:txBody>
      </p:sp>
    </p:spTree>
    <p:extLst>
      <p:ext uri="{BB962C8B-B14F-4D97-AF65-F5344CB8AC3E}">
        <p14:creationId xmlns:p14="http://schemas.microsoft.com/office/powerpoint/2010/main" val="35827331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531914"/>
          </a:xfrm>
        </p:spPr>
        <p:txBody>
          <a:bodyPr/>
          <a:lstStyle/>
          <a:p>
            <a:r>
              <a:rPr lang="en-US" b="1" i="1" dirty="0" smtClean="0"/>
              <a:t>Phase Diagram</a:t>
            </a:r>
            <a:endParaRPr lang="en-US" dirty="0"/>
          </a:p>
        </p:txBody>
      </p:sp>
      <p:pic>
        <p:nvPicPr>
          <p:cNvPr id="4" name="Content Placeholder 3"/>
          <p:cNvPicPr>
            <a:picLocks noGrp="1" noChangeAspect="1"/>
          </p:cNvPicPr>
          <p:nvPr>
            <p:ph idx="1"/>
          </p:nvPr>
        </p:nvPicPr>
        <p:blipFill rotWithShape="1">
          <a:blip r:embed="rId2"/>
          <a:srcRect l="39478" t="40847" r="30544" b="25279"/>
          <a:stretch/>
        </p:blipFill>
        <p:spPr>
          <a:xfrm>
            <a:off x="838200" y="1690688"/>
            <a:ext cx="10515600" cy="4764703"/>
          </a:xfrm>
          <a:prstGeom prst="rect">
            <a:avLst/>
          </a:prstGeom>
        </p:spPr>
      </p:pic>
    </p:spTree>
    <p:extLst>
      <p:ext uri="{BB962C8B-B14F-4D97-AF65-F5344CB8AC3E}">
        <p14:creationId xmlns:p14="http://schemas.microsoft.com/office/powerpoint/2010/main" val="16350853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Relationships B/W Volume</a:t>
            </a:r>
            <a:endParaRPr lang="en-US" dirty="0"/>
          </a:p>
        </p:txBody>
      </p:sp>
      <p:sp>
        <p:nvSpPr>
          <p:cNvPr id="3" name="Content Placeholder 2"/>
          <p:cNvSpPr>
            <a:spLocks noGrp="1"/>
          </p:cNvSpPr>
          <p:nvPr>
            <p:ph idx="1"/>
          </p:nvPr>
        </p:nvSpPr>
        <p:spPr>
          <a:xfrm>
            <a:off x="838200" y="1825624"/>
            <a:ext cx="10515600" cy="4916370"/>
          </a:xfrm>
        </p:spPr>
        <p:txBody>
          <a:bodyPr>
            <a:normAutofit fontScale="92500" lnSpcReduction="10000"/>
          </a:bodyPr>
          <a:lstStyle/>
          <a:p>
            <a:r>
              <a:rPr lang="en-GB" sz="2400" b="1" dirty="0"/>
              <a:t>Void ratio (e)</a:t>
            </a:r>
            <a:r>
              <a:rPr lang="en-GB" sz="2400" dirty="0"/>
              <a:t> is the ratio of the volume of voids (</a:t>
            </a:r>
            <a:r>
              <a:rPr lang="en-GB" sz="2400" dirty="0" err="1"/>
              <a:t>V</a:t>
            </a:r>
            <a:r>
              <a:rPr lang="en-GB" sz="2400" baseline="-25000" dirty="0" err="1"/>
              <a:t>v</a:t>
            </a:r>
            <a:r>
              <a:rPr lang="en-GB" sz="2400" dirty="0"/>
              <a:t>) to the volume of soil solids (</a:t>
            </a:r>
            <a:r>
              <a:rPr lang="en-GB" sz="2400" dirty="0" err="1"/>
              <a:t>V</a:t>
            </a:r>
            <a:r>
              <a:rPr lang="en-GB" sz="2400" baseline="-25000" dirty="0" err="1"/>
              <a:t>s</a:t>
            </a:r>
            <a:r>
              <a:rPr lang="en-GB" sz="2400" dirty="0"/>
              <a:t>), and is expressed as a decimal</a:t>
            </a:r>
            <a:r>
              <a:rPr lang="en-GB" sz="2400" dirty="0" smtClean="0"/>
              <a:t>.</a:t>
            </a:r>
          </a:p>
          <a:p>
            <a:pPr marL="0" indent="0">
              <a:buNone/>
            </a:pPr>
            <a:r>
              <a:rPr lang="en-GB" sz="2400" dirty="0"/>
              <a:t>	</a:t>
            </a:r>
            <a:r>
              <a:rPr lang="en-GB" sz="2400" dirty="0" smtClean="0"/>
              <a:t>			e= </a:t>
            </a:r>
            <a:r>
              <a:rPr lang="en-GB" sz="2400" dirty="0" err="1" smtClean="0"/>
              <a:t>V</a:t>
            </a:r>
            <a:r>
              <a:rPr lang="en-GB" sz="2400" baseline="-25000" dirty="0" err="1" smtClean="0"/>
              <a:t>v</a:t>
            </a:r>
            <a:r>
              <a:rPr lang="en-GB" sz="2400" dirty="0" smtClean="0"/>
              <a:t>/</a:t>
            </a:r>
            <a:r>
              <a:rPr lang="en-GB" sz="2400" dirty="0" err="1" smtClean="0"/>
              <a:t>V</a:t>
            </a:r>
            <a:r>
              <a:rPr lang="en-GB" sz="2400" baseline="-25000" dirty="0" err="1" smtClean="0"/>
              <a:t>s</a:t>
            </a:r>
            <a:endParaRPr lang="en-GB" sz="2400" baseline="-25000" dirty="0" smtClean="0"/>
          </a:p>
          <a:p>
            <a:r>
              <a:rPr lang="en-GB" sz="2400" b="1" dirty="0"/>
              <a:t> Porosity (n)</a:t>
            </a:r>
            <a:r>
              <a:rPr lang="en-GB" sz="2400" dirty="0"/>
              <a:t> is the ratio of the volume of voids to the total volume of soil (V ), and is expressed as a </a:t>
            </a:r>
            <a:r>
              <a:rPr lang="en-GB" sz="2400" dirty="0" smtClean="0"/>
              <a:t>percentage</a:t>
            </a:r>
          </a:p>
          <a:p>
            <a:pPr marL="0" indent="0">
              <a:buNone/>
            </a:pPr>
            <a:r>
              <a:rPr lang="en-GB" sz="2400" dirty="0" smtClean="0"/>
              <a:t>				n=</a:t>
            </a:r>
            <a:r>
              <a:rPr lang="en-GB" sz="2400" dirty="0" err="1" smtClean="0"/>
              <a:t>V</a:t>
            </a:r>
            <a:r>
              <a:rPr lang="en-GB" sz="2400" baseline="-25000" dirty="0" err="1" smtClean="0"/>
              <a:t>v</a:t>
            </a:r>
            <a:r>
              <a:rPr lang="en-GB" sz="2400" dirty="0" smtClean="0"/>
              <a:t>/V</a:t>
            </a:r>
          </a:p>
          <a:p>
            <a:r>
              <a:rPr lang="en-GB" sz="2400" dirty="0" smtClean="0"/>
              <a:t>The </a:t>
            </a:r>
            <a:r>
              <a:rPr lang="en-GB" sz="2400" dirty="0"/>
              <a:t>volume of water (</a:t>
            </a:r>
            <a:r>
              <a:rPr lang="en-GB" sz="2400" dirty="0" err="1"/>
              <a:t>V</a:t>
            </a:r>
            <a:r>
              <a:rPr lang="en-GB" sz="2400" baseline="-25000" dirty="0" err="1"/>
              <a:t>w</a:t>
            </a:r>
            <a:r>
              <a:rPr lang="en-GB" sz="2400" dirty="0"/>
              <a:t>) in a soil can vary between zero (i.e. a dry soil) and the volume of voids. This can be expressed as the </a:t>
            </a:r>
            <a:r>
              <a:rPr lang="en-GB" sz="2400" b="1" dirty="0"/>
              <a:t>degree of saturation (S) </a:t>
            </a:r>
            <a:r>
              <a:rPr lang="en-GB" sz="2400" dirty="0"/>
              <a:t>in </a:t>
            </a:r>
            <a:r>
              <a:rPr lang="en-GB" sz="2400" dirty="0" smtClean="0"/>
              <a:t>percentage</a:t>
            </a:r>
          </a:p>
          <a:p>
            <a:pPr marL="0" indent="0">
              <a:buNone/>
            </a:pPr>
            <a:r>
              <a:rPr lang="en-GB" sz="2400" dirty="0" smtClean="0"/>
              <a:t>				S=</a:t>
            </a:r>
            <a:r>
              <a:rPr lang="en-GB" sz="2400" dirty="0" err="1" smtClean="0"/>
              <a:t>V</a:t>
            </a:r>
            <a:r>
              <a:rPr lang="en-GB" sz="2400" baseline="-25000" dirty="0" err="1" smtClean="0"/>
              <a:t>w</a:t>
            </a:r>
            <a:r>
              <a:rPr lang="en-GB" sz="2400" dirty="0" smtClean="0"/>
              <a:t>/</a:t>
            </a:r>
            <a:r>
              <a:rPr lang="en-GB" sz="2400" dirty="0" err="1" smtClean="0"/>
              <a:t>V</a:t>
            </a:r>
            <a:r>
              <a:rPr lang="en-GB" sz="2400" baseline="-25000" dirty="0" err="1" smtClean="0"/>
              <a:t>v</a:t>
            </a:r>
            <a:endParaRPr lang="en-GB" sz="2400" baseline="-25000" dirty="0" smtClean="0"/>
          </a:p>
          <a:p>
            <a:r>
              <a:rPr lang="en-GB" sz="2400" b="1" dirty="0"/>
              <a:t>Air content (a</a:t>
            </a:r>
            <a:r>
              <a:rPr lang="en-GB" sz="2400" b="1" baseline="-25000" dirty="0"/>
              <a:t>c</a:t>
            </a:r>
            <a:r>
              <a:rPr lang="en-GB" sz="2400" b="1" dirty="0"/>
              <a:t>)</a:t>
            </a:r>
            <a:r>
              <a:rPr lang="en-GB" sz="2400" dirty="0"/>
              <a:t> is the ratio of the volume of air (</a:t>
            </a:r>
            <a:r>
              <a:rPr lang="en-GB" sz="2400" dirty="0" err="1"/>
              <a:t>V</a:t>
            </a:r>
            <a:r>
              <a:rPr lang="en-GB" sz="2400" baseline="-25000" dirty="0" err="1"/>
              <a:t>a</a:t>
            </a:r>
            <a:r>
              <a:rPr lang="en-GB" sz="2400" dirty="0"/>
              <a:t>) to the volume of voids</a:t>
            </a:r>
            <a:r>
              <a:rPr lang="en-GB" sz="2400" dirty="0" smtClean="0"/>
              <a:t>.</a:t>
            </a:r>
          </a:p>
          <a:p>
            <a:pPr marL="3657600" lvl="8" indent="0">
              <a:buNone/>
            </a:pPr>
            <a:r>
              <a:rPr lang="en-GB" sz="2400" dirty="0" smtClean="0"/>
              <a:t>a</a:t>
            </a:r>
            <a:r>
              <a:rPr lang="en-GB" sz="2400" baseline="-25000" dirty="0" smtClean="0"/>
              <a:t>c</a:t>
            </a:r>
            <a:r>
              <a:rPr lang="en-GB" sz="2400" dirty="0" smtClean="0"/>
              <a:t>= </a:t>
            </a:r>
            <a:r>
              <a:rPr lang="en-GB" sz="2400" dirty="0" err="1" smtClean="0"/>
              <a:t>V</a:t>
            </a:r>
            <a:r>
              <a:rPr lang="en-GB" sz="2400" baseline="-25000" dirty="0" err="1" smtClean="0"/>
              <a:t>a</a:t>
            </a:r>
            <a:r>
              <a:rPr lang="en-GB" sz="2400" dirty="0" smtClean="0"/>
              <a:t>/</a:t>
            </a:r>
            <a:r>
              <a:rPr lang="en-GB" sz="2400" dirty="0" err="1" smtClean="0"/>
              <a:t>V</a:t>
            </a:r>
            <a:r>
              <a:rPr lang="en-GB" sz="2400" baseline="-25000" dirty="0" err="1" smtClean="0"/>
              <a:t>v</a:t>
            </a:r>
            <a:endParaRPr lang="en-GB" sz="2400" baseline="-25000" dirty="0" smtClean="0"/>
          </a:p>
          <a:p>
            <a:r>
              <a:rPr lang="en-GB" sz="2400" b="1" dirty="0"/>
              <a:t>Percentage air voids (</a:t>
            </a:r>
            <a:r>
              <a:rPr lang="en-GB" sz="2400" b="1" dirty="0" err="1"/>
              <a:t>n</a:t>
            </a:r>
            <a:r>
              <a:rPr lang="en-GB" sz="2400" b="1" baseline="-25000" dirty="0" err="1"/>
              <a:t>a</a:t>
            </a:r>
            <a:r>
              <a:rPr lang="en-GB" sz="2400" b="1" dirty="0"/>
              <a:t>) </a:t>
            </a:r>
            <a:r>
              <a:rPr lang="en-GB" sz="2400" dirty="0"/>
              <a:t>is the ratio of the volume of air to the total volume</a:t>
            </a:r>
            <a:r>
              <a:rPr lang="en-GB" sz="2400" dirty="0" smtClean="0"/>
              <a:t>.</a:t>
            </a:r>
          </a:p>
          <a:p>
            <a:pPr marL="3657600" lvl="8" indent="0">
              <a:buNone/>
            </a:pPr>
            <a:r>
              <a:rPr lang="en-GB" sz="2400" dirty="0" err="1"/>
              <a:t>n</a:t>
            </a:r>
            <a:r>
              <a:rPr lang="en-GB" sz="2400" baseline="-25000" dirty="0" err="1" smtClean="0"/>
              <a:t>a</a:t>
            </a:r>
            <a:r>
              <a:rPr lang="en-GB" sz="2400" dirty="0" smtClean="0"/>
              <a:t>=</a:t>
            </a:r>
            <a:r>
              <a:rPr lang="en-GB" sz="2400" dirty="0" err="1" smtClean="0"/>
              <a:t>V</a:t>
            </a:r>
            <a:r>
              <a:rPr lang="en-GB" sz="2400" baseline="-25000" dirty="0" err="1" smtClean="0"/>
              <a:t>a</a:t>
            </a:r>
            <a:r>
              <a:rPr lang="en-GB" sz="2400" dirty="0" smtClean="0"/>
              <a:t>/V</a:t>
            </a:r>
            <a:r>
              <a:rPr lang="en-GB" dirty="0" smtClean="0"/>
              <a:t/>
            </a:r>
            <a:br>
              <a:rPr lang="en-GB" dirty="0" smtClean="0"/>
            </a:br>
            <a:endParaRPr lang="en-US" dirty="0"/>
          </a:p>
        </p:txBody>
      </p:sp>
    </p:spTree>
    <p:extLst>
      <p:ext uri="{BB962C8B-B14F-4D97-AF65-F5344CB8AC3E}">
        <p14:creationId xmlns:p14="http://schemas.microsoft.com/office/powerpoint/2010/main" val="10955395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Relationships B/W weights</a:t>
            </a:r>
            <a:endParaRPr lang="en-US" dirty="0"/>
          </a:p>
        </p:txBody>
      </p:sp>
      <p:sp>
        <p:nvSpPr>
          <p:cNvPr id="3" name="Content Placeholder 2"/>
          <p:cNvSpPr>
            <a:spLocks noGrp="1"/>
          </p:cNvSpPr>
          <p:nvPr>
            <p:ph idx="1"/>
          </p:nvPr>
        </p:nvSpPr>
        <p:spPr/>
        <p:txBody>
          <a:bodyPr/>
          <a:lstStyle/>
          <a:p>
            <a:r>
              <a:rPr lang="en-GB" dirty="0"/>
              <a:t>The ratio of the mass of water present to the mass of solid particles is called the </a:t>
            </a:r>
            <a:r>
              <a:rPr lang="en-GB" b="1" dirty="0"/>
              <a:t>water content (w)</a:t>
            </a:r>
            <a:r>
              <a:rPr lang="en-GB" dirty="0"/>
              <a:t>, or sometimes the </a:t>
            </a:r>
            <a:r>
              <a:rPr lang="en-GB" b="1" dirty="0"/>
              <a:t>moisture content</a:t>
            </a:r>
            <a:r>
              <a:rPr lang="en-GB" b="1" dirty="0" smtClean="0"/>
              <a:t>.</a:t>
            </a:r>
          </a:p>
          <a:p>
            <a:r>
              <a:rPr lang="en-GB" dirty="0"/>
              <a:t>The mass of solid particles is usually expressed in terms of their </a:t>
            </a:r>
            <a:r>
              <a:rPr lang="en-GB" b="1" dirty="0"/>
              <a:t>particle unit </a:t>
            </a:r>
            <a:r>
              <a:rPr lang="en-GB" b="1" dirty="0" smtClean="0"/>
              <a:t>weight </a:t>
            </a:r>
            <a:r>
              <a:rPr lang="en-GB" dirty="0" smtClean="0"/>
              <a:t>or</a:t>
            </a:r>
            <a:r>
              <a:rPr lang="en-GB" dirty="0"/>
              <a:t> </a:t>
            </a:r>
            <a:r>
              <a:rPr lang="en-GB" b="1" dirty="0"/>
              <a:t>specific gravity</a:t>
            </a:r>
            <a:r>
              <a:rPr lang="en-GB" dirty="0"/>
              <a:t> (</a:t>
            </a:r>
            <a:r>
              <a:rPr lang="en-GB" b="1" dirty="0" err="1"/>
              <a:t>G</a:t>
            </a:r>
            <a:r>
              <a:rPr lang="en-GB" b="1" baseline="-25000" dirty="0" err="1"/>
              <a:t>s</a:t>
            </a:r>
            <a:r>
              <a:rPr lang="en-GB" dirty="0"/>
              <a:t>) of the soil grain solids </a:t>
            </a:r>
            <a:r>
              <a:rPr lang="en-GB" dirty="0" smtClean="0"/>
              <a:t>.</a:t>
            </a:r>
          </a:p>
          <a:p>
            <a:r>
              <a:rPr lang="en-US" b="1" dirty="0"/>
              <a:t>Dry unit </a:t>
            </a:r>
            <a:r>
              <a:rPr lang="en-US" b="1" dirty="0" smtClean="0"/>
              <a:t>weight</a:t>
            </a:r>
          </a:p>
          <a:p>
            <a:r>
              <a:rPr lang="en-US" b="1" dirty="0"/>
              <a:t>Bulk unit weight </a:t>
            </a:r>
            <a:endParaRPr lang="en-US" b="1" dirty="0" smtClean="0"/>
          </a:p>
          <a:p>
            <a:r>
              <a:rPr lang="en-US" b="1" dirty="0"/>
              <a:t>Saturated unit </a:t>
            </a:r>
            <a:r>
              <a:rPr lang="en-US" b="1" dirty="0" smtClean="0"/>
              <a:t>weight</a:t>
            </a:r>
          </a:p>
          <a:p>
            <a:r>
              <a:rPr lang="en-US" b="1" dirty="0"/>
              <a:t>Buoyant unit </a:t>
            </a:r>
            <a:r>
              <a:rPr lang="en-US" b="1" dirty="0" smtClean="0"/>
              <a:t>weight </a:t>
            </a:r>
            <a:r>
              <a:rPr lang="en-US" dirty="0"/>
              <a:t>or </a:t>
            </a:r>
            <a:r>
              <a:rPr lang="en-US" b="1" dirty="0"/>
              <a:t>submerged unit </a:t>
            </a:r>
            <a:r>
              <a:rPr lang="en-US" b="1" dirty="0" smtClean="0"/>
              <a:t>weight</a:t>
            </a:r>
          </a:p>
          <a:p>
            <a:endParaRPr lang="en-US" dirty="0"/>
          </a:p>
        </p:txBody>
      </p:sp>
      <p:sp>
        <p:nvSpPr>
          <p:cNvPr id="5" name="AutoShape 2" descr="https://nptel.ac.in/content/storage2/courses/105103097/web/chap2final/graphics/eq11.gif"/>
          <p:cNvSpPr>
            <a:spLocks noChangeAspect="1" noChangeArrowheads="1"/>
          </p:cNvSpPr>
          <p:nvPr/>
        </p:nvSpPr>
        <p:spPr bwMode="auto">
          <a:xfrm>
            <a:off x="492760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2862039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TotalTime>
  <Words>387</Words>
  <Application>Microsoft Office PowerPoint</Application>
  <PresentationFormat>Widescreen</PresentationFormat>
  <Paragraphs>108</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Soil and Foundation Engineering </vt:lpstr>
      <vt:lpstr>Introduction </vt:lpstr>
      <vt:lpstr>Formation of soil </vt:lpstr>
      <vt:lpstr>Type of soils </vt:lpstr>
      <vt:lpstr>Residual Soils &amp; Transported Soils  </vt:lpstr>
      <vt:lpstr>Phase Diagram of Soils</vt:lpstr>
      <vt:lpstr>Phase Diagram</vt:lpstr>
      <vt:lpstr>Relationships B/W Volume</vt:lpstr>
      <vt:lpstr>Relationships B/W weights</vt:lpstr>
      <vt:lpstr>Relationships between Properties</vt:lpstr>
      <vt:lpstr>Soil Classifications </vt:lpstr>
      <vt:lpstr>Particle Size Distribution</vt:lpstr>
      <vt:lpstr>Grain-Size Distribution Curve</vt:lpstr>
      <vt:lpstr>Grading Characteristics</vt:lpstr>
      <vt:lpstr>Grading Characteristics</vt:lpstr>
      <vt:lpstr>Consistency of Soils</vt:lpstr>
      <vt:lpstr>Indian Standard Soil Classification System</vt:lpstr>
      <vt:lpstr>Assignment</vt:lpstr>
      <vt:lpstr>Refrences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Soil and Foundation Engineering </dc:title>
  <dc:creator>acer</dc:creator>
  <cp:lastModifiedBy>acer</cp:lastModifiedBy>
  <cp:revision>11</cp:revision>
  <dcterms:created xsi:type="dcterms:W3CDTF">2020-04-20T07:01:41Z</dcterms:created>
  <dcterms:modified xsi:type="dcterms:W3CDTF">2020-04-20T08:33:42Z</dcterms:modified>
</cp:coreProperties>
</file>